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6858000" cy="9144000"/>
  <p:embeddedFontLst>
    <p:embeddedFont>
      <p:font typeface="Arial Black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2" roundtripDataSignature="AMtx7mgbUF4dyy2X+Zv/6ySF61N+AyST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ArialBlack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313e3fa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7313e3fae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en object">
  <p:cSld name="Titel en 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  <a:defRPr>
                <a:solidFill>
                  <a:srgbClr val="007C86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0" type="dt"/>
          </p:nvPr>
        </p:nvSpPr>
        <p:spPr>
          <a:xfrm>
            <a:off x="247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6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2" type="sldNum"/>
          </p:nvPr>
        </p:nvSpPr>
        <p:spPr>
          <a:xfrm>
            <a:off x="6838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0" name="Google Shape;20;p16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>
  <p:cSld name="Titeldi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25" name="Google Shape;25;p17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/>
        </p:nvSpPr>
        <p:spPr>
          <a:xfrm>
            <a:off x="1360599" y="5458312"/>
            <a:ext cx="6422801" cy="523220"/>
          </a:xfrm>
          <a:prstGeom prst="rect">
            <a:avLst/>
          </a:prstGeom>
          <a:solidFill>
            <a:schemeClr val="lt1">
              <a:alpha val="6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nl-BE" sz="2800">
                <a:solidFill>
                  <a:srgbClr val="007C86"/>
                </a:solidFill>
                <a:latin typeface="Arial"/>
                <a:ea typeface="Arial"/>
                <a:cs typeface="Arial"/>
                <a:sym typeface="Arial"/>
              </a:rPr>
              <a:t>Presentatie door: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Enkel Beeld">
  <p:cSld name="Titel Enkel Beeld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1" name="Google Shape;31;p18"/>
          <p:cNvSpPr/>
          <p:nvPr>
            <p:ph idx="2" type="pic"/>
          </p:nvPr>
        </p:nvSpPr>
        <p:spPr>
          <a:xfrm>
            <a:off x="165100" y="199491"/>
            <a:ext cx="8813800" cy="647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467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ekop">
  <p:cSld name="Sectiekop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/>
          <p:nvPr>
            <p:ph idx="1" type="body"/>
          </p:nvPr>
        </p:nvSpPr>
        <p:spPr>
          <a:xfrm>
            <a:off x="185738" y="1617664"/>
            <a:ext cx="8793162" cy="4503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800"/>
              <a:buNone/>
              <a:defRPr sz="2800">
                <a:solidFill>
                  <a:srgbClr val="46799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9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37" name="Google Shape;37;p19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oud van twee">
  <p:cSld name="Inhoud van twe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/>
          <p:nvPr>
            <p:ph idx="1" type="body"/>
          </p:nvPr>
        </p:nvSpPr>
        <p:spPr>
          <a:xfrm>
            <a:off x="165100" y="1520825"/>
            <a:ext cx="4114800" cy="4656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800"/>
              <a:buChar char="•"/>
              <a:defRPr sz="2800">
                <a:solidFill>
                  <a:srgbClr val="467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2" type="body"/>
          </p:nvPr>
        </p:nvSpPr>
        <p:spPr>
          <a:xfrm>
            <a:off x="4489450" y="1530349"/>
            <a:ext cx="4489450" cy="4646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800"/>
              <a:buChar char="•"/>
              <a:defRPr sz="2800">
                <a:solidFill>
                  <a:srgbClr val="467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20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44" name="Google Shape;44;p20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gelijking">
  <p:cSld name="Vergelijking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400"/>
              <a:buNone/>
              <a:defRPr b="0" sz="2400">
                <a:solidFill>
                  <a:srgbClr val="46799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1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800"/>
              <a:buChar char="•"/>
              <a:defRPr>
                <a:solidFill>
                  <a:srgbClr val="46799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400"/>
              <a:buNone/>
              <a:defRPr b="0" sz="2400">
                <a:solidFill>
                  <a:srgbClr val="46799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1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800"/>
              <a:buChar char="•"/>
              <a:defRPr>
                <a:solidFill>
                  <a:srgbClr val="46799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3" name="Google Shape;53;p21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leen titel">
  <p:cSld name="Alleen titel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58" name="Google Shape;58;p22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houd met bijschrift">
  <p:cSld name="Inhoud met bijschrif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/>
          <p:nvPr>
            <p:ph idx="1" type="body"/>
          </p:nvPr>
        </p:nvSpPr>
        <p:spPr>
          <a:xfrm>
            <a:off x="3800474" y="1492248"/>
            <a:ext cx="5178425" cy="4641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2800"/>
              <a:buChar char="•"/>
              <a:defRPr sz="2800">
                <a:solidFill>
                  <a:srgbClr val="467990"/>
                </a:solidFill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3"/>
          <p:cNvSpPr txBox="1"/>
          <p:nvPr>
            <p:ph idx="2" type="body"/>
          </p:nvPr>
        </p:nvSpPr>
        <p:spPr>
          <a:xfrm>
            <a:off x="165100" y="1492248"/>
            <a:ext cx="3454400" cy="4641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1600"/>
              <a:buNone/>
              <a:defRPr sz="1600">
                <a:solidFill>
                  <a:srgbClr val="46799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3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3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65" name="Google Shape;65;p23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>
  <p:cSld name="Afbeelding met bijschrif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/>
          <p:nvPr>
            <p:ph idx="2" type="pic"/>
          </p:nvPr>
        </p:nvSpPr>
        <p:spPr>
          <a:xfrm>
            <a:off x="3887391" y="1685925"/>
            <a:ext cx="4629150" cy="4175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4679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24"/>
          <p:cNvSpPr txBox="1"/>
          <p:nvPr>
            <p:ph idx="1" type="body"/>
          </p:nvPr>
        </p:nvSpPr>
        <p:spPr>
          <a:xfrm>
            <a:off x="629841" y="1685925"/>
            <a:ext cx="2949178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67990"/>
              </a:buClr>
              <a:buSzPts val="1600"/>
              <a:buNone/>
              <a:defRPr sz="1600">
                <a:solidFill>
                  <a:srgbClr val="46799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4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72" name="Google Shape;72;p24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rgbClr val="006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D6B6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D6B6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D6B6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D6B6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165100" y="1524000"/>
            <a:ext cx="8813800" cy="4652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575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41957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16510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3028950" y="631190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800850" y="6311900"/>
            <a:ext cx="21780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natuurpunthasseltzonhoven.be/activiteiten/" TargetMode="Externa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natuurpunt_hz/" TargetMode="External"/><Relationship Id="rId10" Type="http://schemas.openxmlformats.org/officeDocument/2006/relationships/image" Target="../media/image14.png"/><Relationship Id="rId13" Type="http://schemas.openxmlformats.org/officeDocument/2006/relationships/hyperlink" Target="https://twitter.com/Natuurpunt_HZ" TargetMode="External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hyperlink" Target="https://www.pinterest.com/Natuurpunt_HZ/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hyperlink" Target="https://www.natuurpunthasseltzonhoven.be" TargetMode="External"/><Relationship Id="rId8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natuurpunthasseltzonhoven.be/medewerkers-gezocht/" TargetMode="External"/><Relationship Id="rId4" Type="http://schemas.openxmlformats.org/officeDocument/2006/relationships/image" Target="../media/image11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mieke.philips@telenet.be" TargetMode="External"/><Relationship Id="rId4" Type="http://schemas.openxmlformats.org/officeDocument/2006/relationships/hyperlink" Target="https://www.natuurpunthasseltzonhoven.be/contact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facebook.com/natuurpunthasseltzonhoven/" TargetMode="External"/><Relationship Id="rId4" Type="http://schemas.openxmlformats.org/officeDocument/2006/relationships/hyperlink" Target="https://www.natuurpunthasseltzonhoven.be/contac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hyperlink" Target="mailto:carlo.vanderstraeten@telenet.be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natuurpunthasseltzonhoven.be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Wegens Corona zijn tal van activiteiten niet kunnen doorgaan, o.a. ook onze jaarlijkse Resultatenwandeling met gezellige ontmoeting nadien!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Omdat we onze leden toch op de hoogte willen houden, sturen we jullie de PowerPoint, die we daar zouden tonen.</a:t>
            </a:r>
            <a:endParaRPr/>
          </a:p>
        </p:txBody>
      </p:sp>
      <p:sp>
        <p:nvSpPr>
          <p:cNvPr id="78" name="Google Shape;78;p1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Jaarlijkse bijeenkomst NP afdeling Hasselt-Zonhoven / 21 maart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type="title"/>
          </p:nvPr>
        </p:nvSpPr>
        <p:spPr>
          <a:xfrm>
            <a:off x="247650" y="330200"/>
            <a:ext cx="8648700" cy="9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"/>
          <p:cNvSpPr txBox="1"/>
          <p:nvPr>
            <p:ph idx="1" type="body"/>
          </p:nvPr>
        </p:nvSpPr>
        <p:spPr>
          <a:xfrm>
            <a:off x="247650" y="1825625"/>
            <a:ext cx="8648700" cy="4352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shutterstock_70842073.jpg" id="141" name="Google Shape;1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tielogo_2013-cmyk-groen-rechte-hoeken_web.jpg" id="142" name="Google Shape;14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328" y="0"/>
            <a:ext cx="1208162" cy="120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/>
          <p:nvPr/>
        </p:nvSpPr>
        <p:spPr>
          <a:xfrm>
            <a:off x="1671489" y="2464842"/>
            <a:ext cx="6192688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6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Verdere planning voor 2020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Na de corona veiligheidsmaatregelingen: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Vlinderexcursie (bij goed weer)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Elke woensdagavond een SAP-wandeling</a:t>
            </a:r>
            <a:endParaRPr/>
          </a:p>
        </p:txBody>
      </p:sp>
      <p:sp>
        <p:nvSpPr>
          <p:cNvPr id="149" name="Google Shape;149;p11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Publieksgerichte activiteiten</a:t>
            </a:r>
            <a:endParaRPr/>
          </a:p>
        </p:txBody>
      </p:sp>
      <p:pic>
        <p:nvPicPr>
          <p:cNvPr descr="CUT-eikelmuis_shutterstock.gif"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5916" y="3566715"/>
            <a:ext cx="3528392" cy="235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2842" y="3620946"/>
            <a:ext cx="3064042" cy="2298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Kamsalamanderwandeling in mei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Herinrichting Kauwbosstraat Zonhoven in juni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Gierzwaluwwandeling in juli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Nacht van de vleermuis in augustus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…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i="1" lang="nl-BE"/>
              <a:t>				</a:t>
            </a:r>
            <a:r>
              <a:rPr i="1" lang="nl-BE" sz="1600"/>
              <a:t>meer info: </a:t>
            </a:r>
            <a:r>
              <a:rPr i="1" lang="nl-BE" sz="1600" u="sng">
                <a:solidFill>
                  <a:schemeClr val="hlink"/>
                </a:solidFill>
                <a:hlinkClick r:id="rId3"/>
              </a:rPr>
              <a:t>natuurpunthasseltzonhoven.be/activiteiten</a:t>
            </a:r>
            <a:endParaRPr sz="1600"/>
          </a:p>
        </p:txBody>
      </p:sp>
      <p:sp>
        <p:nvSpPr>
          <p:cNvPr id="157" name="Google Shape;157;p12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Publieksgerichte activiteiten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313e3fae0_0_0"/>
          <p:cNvSpPr txBox="1"/>
          <p:nvPr>
            <p:ph type="title"/>
          </p:nvPr>
        </p:nvSpPr>
        <p:spPr>
          <a:xfrm>
            <a:off x="165100" y="254000"/>
            <a:ext cx="71994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Blijf op de hoogte</a:t>
            </a:r>
            <a:endParaRPr/>
          </a:p>
        </p:txBody>
      </p:sp>
      <p:grpSp>
        <p:nvGrpSpPr>
          <p:cNvPr id="163" name="Google Shape;163;g7313e3fae0_0_0"/>
          <p:cNvGrpSpPr/>
          <p:nvPr/>
        </p:nvGrpSpPr>
        <p:grpSpPr>
          <a:xfrm>
            <a:off x="88890" y="1686150"/>
            <a:ext cx="3716987" cy="2671439"/>
            <a:chOff x="3452975" y="697325"/>
            <a:chExt cx="5591976" cy="4179348"/>
          </a:xfrm>
        </p:grpSpPr>
        <p:pic>
          <p:nvPicPr>
            <p:cNvPr descr="Open Chromebook-laptopcomputer" id="164" name="Google Shape;164;g7313e3fae0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52975" y="697325"/>
              <a:ext cx="5591976" cy="33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g7313e3fae0_0_0"/>
            <p:cNvPicPr preferRelativeResize="0"/>
            <p:nvPr/>
          </p:nvPicPr>
          <p:blipFill rotWithShape="1">
            <a:blip r:embed="rId4">
              <a:alphaModFix/>
            </a:blip>
            <a:srcRect b="7952" l="0" r="0" t="0"/>
            <a:stretch/>
          </p:blipFill>
          <p:spPr>
            <a:xfrm>
              <a:off x="4124500" y="978175"/>
              <a:ext cx="4141374" cy="2529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taande zwarte smartphone" id="166" name="Google Shape;166;g7313e3fae0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88601" y="1585375"/>
              <a:ext cx="1675825" cy="3291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g7313e3fae0_0_0"/>
            <p:cNvPicPr preferRelativeResize="0"/>
            <p:nvPr/>
          </p:nvPicPr>
          <p:blipFill rotWithShape="1">
            <a:blip r:embed="rId6">
              <a:alphaModFix/>
            </a:blip>
            <a:srcRect b="75574" l="0" r="0" t="0"/>
            <a:stretch/>
          </p:blipFill>
          <p:spPr>
            <a:xfrm>
              <a:off x="7269175" y="1963550"/>
              <a:ext cx="1514675" cy="23794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g7313e3fae0_0_0"/>
          <p:cNvSpPr txBox="1"/>
          <p:nvPr>
            <p:ph idx="1" type="body"/>
          </p:nvPr>
        </p:nvSpPr>
        <p:spPr>
          <a:xfrm>
            <a:off x="3752500" y="1686150"/>
            <a:ext cx="5240700" cy="24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Font typeface="Arial"/>
              <a:buNone/>
            </a:pPr>
            <a:r>
              <a:rPr lang="nl-BE">
                <a:solidFill>
                  <a:srgbClr val="007C86"/>
                </a:solidFill>
              </a:rPr>
              <a:t>Op </a:t>
            </a:r>
            <a:r>
              <a:rPr lang="nl-BE" u="sng">
                <a:solidFill>
                  <a:schemeClr val="hlink"/>
                </a:solidFill>
                <a:hlinkClick r:id="rId7"/>
              </a:rPr>
              <a:t>natuurpunthasseltzonhoven.be</a:t>
            </a:r>
            <a:r>
              <a:rPr lang="nl-BE" u="sng">
                <a:solidFill>
                  <a:srgbClr val="007C86"/>
                </a:solidFill>
              </a:rPr>
              <a:t> </a:t>
            </a:r>
            <a:r>
              <a:rPr lang="nl-BE">
                <a:solidFill>
                  <a:srgbClr val="007C86"/>
                </a:solidFill>
              </a:rPr>
              <a:t>vind je:</a:t>
            </a:r>
            <a:endParaRPr>
              <a:solidFill>
                <a:srgbClr val="007C86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2400"/>
              <a:buChar char="-"/>
            </a:pPr>
            <a:r>
              <a:rPr lang="nl-BE" sz="2400">
                <a:solidFill>
                  <a:srgbClr val="7030A0"/>
                </a:solidFill>
              </a:rPr>
              <a:t>nieuws, activiteiten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Char char="-"/>
            </a:pPr>
            <a:r>
              <a:rPr lang="nl-BE" sz="2400">
                <a:solidFill>
                  <a:srgbClr val="7030A0"/>
                </a:solidFill>
              </a:rPr>
              <a:t>uitgebreide berichten over de natuurgebieden en 		  werkgroepen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grpSp>
        <p:nvGrpSpPr>
          <p:cNvPr id="169" name="Google Shape;169;g7313e3fae0_0_0"/>
          <p:cNvGrpSpPr/>
          <p:nvPr/>
        </p:nvGrpSpPr>
        <p:grpSpPr>
          <a:xfrm>
            <a:off x="232707" y="5568700"/>
            <a:ext cx="2559143" cy="856800"/>
            <a:chOff x="385107" y="5340100"/>
            <a:chExt cx="2559143" cy="856800"/>
          </a:xfrm>
        </p:grpSpPr>
        <p:pic>
          <p:nvPicPr>
            <p:cNvPr id="170" name="Google Shape;170;g7313e3fae0_0_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85107" y="5369212"/>
              <a:ext cx="798575" cy="79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g7313e3fae0_0_0"/>
            <p:cNvSpPr txBox="1"/>
            <p:nvPr/>
          </p:nvSpPr>
          <p:spPr>
            <a:xfrm>
              <a:off x="1298450" y="5340100"/>
              <a:ext cx="1645800" cy="8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28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9"/>
                </a:rPr>
                <a:t>Pinterest</a:t>
              </a:r>
              <a:endParaRPr sz="2800">
                <a:solidFill>
                  <a:srgbClr val="007C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g7313e3fae0_0_0"/>
          <p:cNvGrpSpPr/>
          <p:nvPr/>
        </p:nvGrpSpPr>
        <p:grpSpPr>
          <a:xfrm>
            <a:off x="3258583" y="5568700"/>
            <a:ext cx="2620637" cy="856800"/>
            <a:chOff x="3365513" y="5340100"/>
            <a:chExt cx="2620637" cy="856800"/>
          </a:xfrm>
        </p:grpSpPr>
        <p:pic>
          <p:nvPicPr>
            <p:cNvPr id="173" name="Google Shape;173;g7313e3fae0_0_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65513" y="5369225"/>
              <a:ext cx="798575" cy="79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g7313e3fae0_0_0"/>
            <p:cNvSpPr txBox="1"/>
            <p:nvPr/>
          </p:nvSpPr>
          <p:spPr>
            <a:xfrm>
              <a:off x="4340350" y="5340100"/>
              <a:ext cx="1645800" cy="8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28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11"/>
                </a:rPr>
                <a:t>Instagram</a:t>
              </a:r>
              <a:endParaRPr sz="2800">
                <a:solidFill>
                  <a:srgbClr val="007C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g7313e3fae0_0_0"/>
          <p:cNvGrpSpPr/>
          <p:nvPr/>
        </p:nvGrpSpPr>
        <p:grpSpPr>
          <a:xfrm>
            <a:off x="6345952" y="5568700"/>
            <a:ext cx="2529698" cy="856800"/>
            <a:chOff x="6498352" y="5340100"/>
            <a:chExt cx="2529698" cy="856800"/>
          </a:xfrm>
        </p:grpSpPr>
        <p:pic>
          <p:nvPicPr>
            <p:cNvPr id="176" name="Google Shape;176;g7313e3fae0_0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498352" y="5369213"/>
              <a:ext cx="798575" cy="79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7313e3fae0_0_0"/>
            <p:cNvSpPr txBox="1"/>
            <p:nvPr/>
          </p:nvSpPr>
          <p:spPr>
            <a:xfrm>
              <a:off x="7382250" y="5340100"/>
              <a:ext cx="1645800" cy="8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28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13"/>
                </a:rPr>
                <a:t>Twitter</a:t>
              </a:r>
              <a:endParaRPr sz="2800">
                <a:solidFill>
                  <a:srgbClr val="007C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g7313e3fae0_0_0"/>
          <p:cNvSpPr txBox="1"/>
          <p:nvPr/>
        </p:nvSpPr>
        <p:spPr>
          <a:xfrm>
            <a:off x="3072000" y="4538500"/>
            <a:ext cx="3000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rgbClr val="007C86"/>
                </a:solidFill>
                <a:latin typeface="Calibri"/>
                <a:ea typeface="Calibri"/>
                <a:cs typeface="Calibri"/>
                <a:sym typeface="Calibri"/>
              </a:rPr>
              <a:t>Of volg ons op ...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Coördinator(s) beheerwerken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Teamleider voor werkgroep communicatie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Ondervoorzitter (staat de voorzitter bij)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Vormgever (layout verzorgen ledenblad </a:t>
            </a:r>
            <a:r>
              <a:rPr i="1" lang="nl-BE"/>
              <a:t>De Paalsteen</a:t>
            </a:r>
            <a:r>
              <a:rPr lang="nl-BE"/>
              <a:t>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1600"/>
              <a:buNone/>
            </a:pPr>
            <a:r>
              <a:t/>
            </a:r>
            <a:endParaRPr i="1"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1600"/>
              <a:buNone/>
            </a:pPr>
            <a:r>
              <a:t/>
            </a:r>
            <a:endParaRPr i="1" sz="1600"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1600"/>
              <a:buNone/>
            </a:pPr>
            <a:r>
              <a:rPr i="1" lang="nl-BE" sz="1600"/>
              <a:t>			</a:t>
            </a:r>
            <a:endParaRPr i="1" sz="1600"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1600"/>
              <a:buNone/>
            </a:pPr>
            <a:r>
              <a:rPr i="1" lang="nl-BE" sz="1600"/>
              <a:t>meer info: </a:t>
            </a:r>
            <a:r>
              <a:rPr i="1" lang="nl-BE" sz="1600" u="sng">
                <a:solidFill>
                  <a:schemeClr val="hlink"/>
                </a:solidFill>
                <a:hlinkClick r:id="rId3"/>
              </a:rPr>
              <a:t>natuurpunthasseltzonhoven.be/medewerkers-gezocht/</a:t>
            </a:r>
            <a:endParaRPr/>
          </a:p>
        </p:txBody>
      </p:sp>
      <p:sp>
        <p:nvSpPr>
          <p:cNvPr id="184" name="Google Shape;184;p13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Medewerkers gezocht</a:t>
            </a:r>
            <a:endParaRPr/>
          </a:p>
        </p:txBody>
      </p:sp>
      <p:pic>
        <p:nvPicPr>
          <p:cNvPr descr="CUT-eikelmuis_shutterstock.gif" id="185" name="Google Shape;1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1552" y="1605753"/>
            <a:ext cx="2181450" cy="165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Doe een mailtje naar </a:t>
            </a:r>
            <a:r>
              <a:rPr lang="nl-BE" u="sng">
                <a:solidFill>
                  <a:schemeClr val="hlink"/>
                </a:solidFill>
                <a:hlinkClick r:id="rId3"/>
              </a:rPr>
              <a:t>mieke.philips@telenet.be</a:t>
            </a:r>
            <a:endParaRPr>
              <a:solidFill>
                <a:srgbClr val="007C8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of surf naar </a:t>
            </a:r>
            <a:r>
              <a:rPr lang="nl-BE" u="sng">
                <a:solidFill>
                  <a:schemeClr val="hlink"/>
                </a:solidFill>
                <a:hlinkClick r:id="rId4"/>
              </a:rPr>
              <a:t>natuurpunthasseltzonhoven.be/contact/</a:t>
            </a:r>
            <a:endParaRPr sz="4500">
              <a:solidFill>
                <a:srgbClr val="007C8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 sz="4500">
              <a:solidFill>
                <a:srgbClr val="007C8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 sz="4500">
              <a:solidFill>
                <a:srgbClr val="007C8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Tot op één van onze activiteiten!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rPr lang="nl-BE"/>
              <a:t>Het bestuur van Natuurpunt Hasselt-Zonhoven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1" name="Google Shape;191;p14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nl-BE"/>
            </a:br>
            <a:r>
              <a:rPr lang="nl-BE"/>
              <a:t>Zin om ons team te versterken?</a:t>
            </a:r>
            <a:br>
              <a:rPr lang="nl-BE"/>
            </a:b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4" name="Google Shape;84;p2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hutterstock_70842073.jpg" id="85" name="Google Shape;8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tielogo_2013-cmyk-groen-rechte-hoeken_web.jpg" id="86" name="Google Shape;8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4328" y="0"/>
            <a:ext cx="1208162" cy="120816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/>
          <p:nvPr/>
        </p:nvSpPr>
        <p:spPr>
          <a:xfrm>
            <a:off x="481914" y="4002177"/>
            <a:ext cx="68827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BE" sz="5400" u="none" cap="none" strike="noStrike">
                <a:solidFill>
                  <a:srgbClr val="375291"/>
                </a:solidFill>
                <a:latin typeface="Arial Black"/>
                <a:ea typeface="Arial Black"/>
                <a:cs typeface="Arial Black"/>
                <a:sym typeface="Arial Black"/>
              </a:rPr>
              <a:t>Huidig </a:t>
            </a:r>
            <a:r>
              <a:rPr b="0" i="0" lang="nl-BE" sz="5400" u="none" cap="none" strike="noStrike">
                <a:solidFill>
                  <a:srgbClr val="C55A11"/>
                </a:solidFill>
                <a:latin typeface="Arial Black"/>
                <a:ea typeface="Arial Black"/>
                <a:cs typeface="Arial Black"/>
                <a:sym typeface="Arial Black"/>
              </a:rPr>
              <a:t>bestuur</a:t>
            </a:r>
            <a:r>
              <a:rPr b="0" i="0" lang="nl-BE" sz="5400" u="none" cap="none" strike="noStrike">
                <a:solidFill>
                  <a:srgbClr val="37529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Mieke Philips: voorzitter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Marthe Willems: ledenadministratie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Carlo Vanderstraeten: penningmeester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Bert Carremans: webmaster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Alida Vanholst: kern Herk &amp; Mombeek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Frans Voets: secretaris, contacten Mechelen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Inge Hendrikx: contacten stad Hasselt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3" name="Google Shape;93;p3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Bestuur afdeling Hasselt-Zonhoven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Freddy Vandebergh, Guido Bertels, Patrick Vanbrabant: afgevaardigden voor Zonhoven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Mirella Vanoppen: </a:t>
            </a:r>
            <a:r>
              <a:rPr lang="nl-BE" u="sng">
                <a:solidFill>
                  <a:schemeClr val="hlink"/>
                </a:solidFill>
                <a:hlinkClick r:id="rId3"/>
              </a:rPr>
              <a:t>Facebook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Verschillende werkgroepen en Communicatie: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Ivo Vanvoorden: verantwoordelijke beheerwerken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nl-BE"/>
              <a:t>Het bestuur vergadert 1 x per maand</a:t>
            </a:r>
            <a:r>
              <a:rPr i="1" lang="nl-BE"/>
              <a:t>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 i="1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 i="1"/>
          </a:p>
          <a:p>
            <a:pPr indent="0" lvl="1" marL="457200" rtl="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None/>
            </a:pPr>
            <a:r>
              <a:rPr i="1" lang="nl-BE" sz="1600">
                <a:solidFill>
                  <a:srgbClr val="0070C0"/>
                </a:solidFill>
              </a:rPr>
              <a:t>				</a:t>
            </a:r>
            <a:r>
              <a:rPr i="1" lang="nl-BE" sz="1600">
                <a:solidFill>
                  <a:srgbClr val="007C86"/>
                </a:solidFill>
              </a:rPr>
              <a:t>meer info: </a:t>
            </a:r>
            <a:r>
              <a:rPr i="1" lang="nl-BE" sz="1600" u="sng">
                <a:solidFill>
                  <a:schemeClr val="hlink"/>
                </a:solidFill>
                <a:hlinkClick r:id="rId4"/>
              </a:rPr>
              <a:t>natuurpunthasseltzonhoven.be/contact</a:t>
            </a:r>
            <a:endParaRPr sz="1600">
              <a:solidFill>
                <a:srgbClr val="007C86"/>
              </a:solidFill>
            </a:endParaRPr>
          </a:p>
          <a:p>
            <a:pPr indent="-1270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600"/>
              <a:buNone/>
            </a:pPr>
            <a:r>
              <a:t/>
            </a:r>
            <a:endParaRPr sz="1600">
              <a:solidFill>
                <a:srgbClr val="0070C0"/>
              </a:solidFill>
            </a:endParaRPr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/>
          </a:p>
          <a:p>
            <a:pPr indent="-114300" lvl="6" marL="2971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99" name="Google Shape;99;p4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Bestuur afdeling Hasselt-Zonhoven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Werkgroep natuurstudie SAP (samen amusant op pad)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nl-BE"/>
              <a:t>Planten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nl-BE"/>
              <a:t>Katrien Hendrickx, Marthe Willems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5" name="Google Shape;105;p5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Werkgroep SAP</a:t>
            </a:r>
            <a:endParaRPr/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9010" y="4039634"/>
            <a:ext cx="3258575" cy="24439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T-eikelmuis_shutterstock.gif" id="107" name="Google Shape;10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137" y="4663639"/>
            <a:ext cx="2441983" cy="2045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>
            <p:ph idx="1" type="body"/>
          </p:nvPr>
        </p:nvSpPr>
        <p:spPr>
          <a:xfrm>
            <a:off x="248193" y="1825624"/>
            <a:ext cx="8647611" cy="4778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Werkgroep beheer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nl-BE"/>
              <a:t>Beheer van de werken, beheer van de planning, afspraken met professionele werkploeg, onderhoud werkmateriaal, zorgen voor de veiligheid bij de werken enz…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nl-BE"/>
              <a:t>Ivo Vanvoorden is het aanspreekpunt voor deze werkgroep.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3" name="Google Shape;113;p6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Werkgroep beheer</a:t>
            </a:r>
            <a:endParaRPr/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6949" y="4153177"/>
            <a:ext cx="3204595" cy="2403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Insecten-zoogdierenwerkgroep: Eddy Pagnaer, Mieke Philips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Vogelwerkgroep: Luc de Wilde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Uilen-gierzwaluwenwerkgroep: Inge Hendrikx, Rik Jacobs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Amfibieën: Benny Schoubben, Alida, Inge, Guido</a:t>
            </a:r>
            <a:endParaRPr/>
          </a:p>
        </p:txBody>
      </p:sp>
      <p:sp>
        <p:nvSpPr>
          <p:cNvPr id="120" name="Google Shape;120;p7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Andere werkgroepen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Financieel verslag</a:t>
            </a:r>
            <a:endParaRPr/>
          </a:p>
        </p:txBody>
      </p:sp>
      <p:pic>
        <p:nvPicPr>
          <p:cNvPr descr="Afbeelding met tafel, bril, instellen, vol&#10;&#10;Automatisch gegenereerde beschrijving" id="126" name="Google Shape;12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0078" y="1541221"/>
            <a:ext cx="6423900" cy="33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/>
          <p:nvPr/>
        </p:nvSpPr>
        <p:spPr>
          <a:xfrm>
            <a:off x="677700" y="5007150"/>
            <a:ext cx="7788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800">
                <a:solidFill>
                  <a:srgbClr val="007C86"/>
                </a:solidFill>
                <a:latin typeface="Calibri"/>
                <a:ea typeface="Calibri"/>
                <a:cs typeface="Calibri"/>
                <a:sym typeface="Calibri"/>
              </a:rPr>
              <a:t>We hebben voldoende middelen om te werken. Cijfers kunnen altijd opgevraagd worden via </a:t>
            </a:r>
            <a:r>
              <a:rPr lang="nl-BE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carlo.vanderstraeten@telenet.be</a:t>
            </a:r>
            <a:endParaRPr sz="2800">
              <a:solidFill>
                <a:srgbClr val="007C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/>
          <p:nvPr>
            <p:ph idx="1" type="body"/>
          </p:nvPr>
        </p:nvSpPr>
        <p:spPr>
          <a:xfrm>
            <a:off x="248193" y="1825624"/>
            <a:ext cx="8647611" cy="435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Domein Kiewit: Josse Gielen, 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Tommelen: Rik Jacobs, 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Wijvenheide: Chris Onkelinx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Char char="•"/>
            </a:pPr>
            <a:r>
              <a:rPr lang="nl-BE"/>
              <a:t>Mombeekvallei: Georges Mewis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C86"/>
              </a:buClr>
              <a:buSzPts val="1600"/>
              <a:buNone/>
            </a:pPr>
            <a:r>
              <a:rPr lang="nl-BE" sz="1600"/>
              <a:t>			</a:t>
            </a:r>
            <a:r>
              <a:rPr i="1" lang="nl-BE" sz="1600"/>
              <a:t>meer info: </a:t>
            </a:r>
            <a:r>
              <a:rPr i="1" lang="nl-BE" sz="1600" u="sng">
                <a:solidFill>
                  <a:schemeClr val="hlink"/>
                </a:solidFill>
                <a:hlinkClick r:id="rId3"/>
              </a:rPr>
              <a:t>natuurpunthasseltzonhoven.be</a:t>
            </a:r>
            <a:r>
              <a:rPr i="1" lang="nl-BE" sz="1600"/>
              <a:t> &gt; natuurgebieden</a:t>
            </a:r>
            <a:endParaRPr/>
          </a:p>
        </p:txBody>
      </p:sp>
      <p:sp>
        <p:nvSpPr>
          <p:cNvPr id="133" name="Google Shape;133;p9"/>
          <p:cNvSpPr txBox="1"/>
          <p:nvPr>
            <p:ph type="title"/>
          </p:nvPr>
        </p:nvSpPr>
        <p:spPr>
          <a:xfrm>
            <a:off x="165100" y="254000"/>
            <a:ext cx="7199527" cy="10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93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Natuurgebieden in beheer</a:t>
            </a:r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1240" y="1730643"/>
            <a:ext cx="2699489" cy="3396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2014-03-26T16:36:33Z</dcterms:created>
  <dc:creator>Joris Gansemans</dc:creator>
</cp:coreProperties>
</file>